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861" r:id="rId2"/>
    <p:sldId id="1028" r:id="rId3"/>
    <p:sldId id="1016" r:id="rId4"/>
    <p:sldId id="1029" r:id="rId5"/>
    <p:sldId id="1026" r:id="rId6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FFBC"/>
    <a:srgbClr val="FFFFE0"/>
    <a:srgbClr val="FFFF00"/>
    <a:srgbClr val="BAEFE3"/>
    <a:srgbClr val="78E1B4"/>
    <a:srgbClr val="FF965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58" autoAdjust="0"/>
    <p:restoredTop sz="82474" autoAdjust="0"/>
  </p:normalViewPr>
  <p:slideViewPr>
    <p:cSldViewPr>
      <p:cViewPr varScale="1">
        <p:scale>
          <a:sx n="199" d="100"/>
          <a:sy n="199" d="100"/>
        </p:scale>
        <p:origin x="2208" y="16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4/5/24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693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041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355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485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Luke 12:13-21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4512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Someone in the crowd said to him, “Teacher, tell my brother to divide the inheritance with me.”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he said to him, “Man, who made me a judge or arbitrator over you?”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said to them, “Take care, and be on your guard against all covetousness, for one’s life does not consist in the abundance of his possessions.”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16 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told them a parable, saying, “The land of a rich man produced plentifully,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17 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thought to himself, ‘What shall I do, for I have nowhere to store my crops?’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934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4016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18 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said, ‘I will do this:  I will tear down my barns and build larger ones, and there I will store all my grain and my goods.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I will say to my soul, “Soul, you have ample goods laid up for many years;  relax, eat, drink, be merry.”  ’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God said to him, ‘Fool!  This night your soul is required of you, and the things you have prepared, whose will they be?’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 is the one who lays up treasure for himself and is not rich toward God.”</a:t>
            </a:r>
            <a:r>
              <a:rPr lang="en-AU" sz="2800" dirty="0">
                <a:effectLst/>
              </a:rPr>
              <a:t>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795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08757B9-C5FB-0941-BE2B-E7B3378B907E}"/>
              </a:ext>
            </a:extLst>
          </p:cNvPr>
          <p:cNvSpPr txBox="1"/>
          <p:nvPr/>
        </p:nvSpPr>
        <p:spPr>
          <a:xfrm>
            <a:off x="0" y="327700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has just been teaching about things of eternal value – the cost of being a disciple.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bloke wants Jesus to intercede in a dispute over an inheritance (Wants stuff)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239AAA2-BC73-8E4F-A270-77C7E20A042D}"/>
              </a:ext>
            </a:extLst>
          </p:cNvPr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Money;  Possessions;  Savings;  Retirement.     The Soul &amp; being Rich toward God.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A54E7D3-A5E4-D04E-869A-A79186EBE558}"/>
              </a:ext>
            </a:extLst>
          </p:cNvPr>
          <p:cNvSpPr/>
          <p:nvPr/>
        </p:nvSpPr>
        <p:spPr>
          <a:xfrm>
            <a:off x="5724128" y="909049"/>
            <a:ext cx="3312368" cy="63838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one’s life does not consist in the abundance of his possessions.</a:t>
            </a:r>
            <a:r>
              <a:rPr lang="en-AU" sz="1600" dirty="0"/>
              <a:t> </a:t>
            </a:r>
            <a:endParaRPr lang="en-AU" sz="16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A8E247-3A71-1F46-B819-5EDEE95FF7E4}"/>
              </a:ext>
            </a:extLst>
          </p:cNvPr>
          <p:cNvSpPr txBox="1"/>
          <p:nvPr/>
        </p:nvSpPr>
        <p:spPr>
          <a:xfrm>
            <a:off x="0" y="900244"/>
            <a:ext cx="486003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Covetousness:  To want something, I do not have.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1C47C6-AFBA-F8F2-B268-292AB0B76D3B}"/>
              </a:ext>
            </a:extLst>
          </p:cNvPr>
          <p:cNvSpPr txBox="1"/>
          <p:nvPr/>
        </p:nvSpPr>
        <p:spPr>
          <a:xfrm>
            <a:off x="179512" y="1850839"/>
            <a:ext cx="8604448" cy="369332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Australia (one of the richest populations):  A conglomerate of overwhelmingly rich FOOLS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03BC42-1578-B193-E514-218DE1F268DA}"/>
              </a:ext>
            </a:extLst>
          </p:cNvPr>
          <p:cNvSpPr txBox="1"/>
          <p:nvPr/>
        </p:nvSpPr>
        <p:spPr>
          <a:xfrm>
            <a:off x="755576" y="1138886"/>
            <a:ext cx="49685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enemy that sneaks up on us.  Guard against it.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644916-9CC7-BC54-E1B0-89ACE36034F6}"/>
              </a:ext>
            </a:extLst>
          </p:cNvPr>
          <p:cNvSpPr txBox="1"/>
          <p:nvPr/>
        </p:nvSpPr>
        <p:spPr>
          <a:xfrm>
            <a:off x="6394" y="1501318"/>
            <a:ext cx="913760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society so rich:  possessions now assumed as a “right” – Now crave experiences  ( FOMO ) 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2216304-CCAC-0066-34BA-6BD6E60E3F4A}"/>
              </a:ext>
            </a:extLst>
          </p:cNvPr>
          <p:cNvSpPr txBox="1"/>
          <p:nvPr/>
        </p:nvSpPr>
        <p:spPr>
          <a:xfrm>
            <a:off x="683568" y="2219540"/>
            <a:ext cx="8455074" cy="7232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AU" u="sng" dirty="0">
                <a:solidFill>
                  <a:srgbClr val="FFFF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prideful arrogance of wealth</a:t>
            </a:r>
            <a:r>
              <a:rPr lang="en-AU" dirty="0">
                <a:solidFill>
                  <a:srgbClr val="FFFF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“I worked hard to get what I have”</a:t>
            </a:r>
          </a:p>
          <a:p>
            <a:pPr>
              <a:spcAft>
                <a:spcPts val="600"/>
              </a:spcAft>
            </a:pPr>
            <a:r>
              <a:rPr lang="en-AU" u="sng" dirty="0">
                <a:solidFill>
                  <a:srgbClr val="FFFF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truth</a:t>
            </a:r>
            <a:r>
              <a:rPr lang="en-AU" dirty="0">
                <a:solidFill>
                  <a:srgbClr val="FFFF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“God has blessed us.  What I have belongs to God.  Entrusted to us.”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0D19442-CA3D-5092-B804-027E175CA2D7}"/>
              </a:ext>
            </a:extLst>
          </p:cNvPr>
          <p:cNvSpPr/>
          <p:nvPr/>
        </p:nvSpPr>
        <p:spPr>
          <a:xfrm>
            <a:off x="574361" y="2942815"/>
            <a:ext cx="7995278" cy="120468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he thought to himself, ‘What shall </a:t>
            </a:r>
            <a:r>
              <a:rPr lang="en-AU" sz="1600" b="1" u="sng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do, for </a:t>
            </a:r>
            <a:r>
              <a:rPr lang="en-AU" sz="1600" b="1" u="sng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have nowhere to store </a:t>
            </a:r>
            <a:r>
              <a:rPr lang="en-AU" sz="1600" b="1" u="sng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crops?’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he said, ‘</a:t>
            </a:r>
            <a:r>
              <a:rPr lang="en-AU" sz="1600" b="1" u="sng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will do this:  </a:t>
            </a:r>
            <a:r>
              <a:rPr lang="en-AU" sz="1600" b="1" u="sng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will tear down </a:t>
            </a:r>
            <a:r>
              <a:rPr lang="en-AU" sz="1600" b="1" u="sng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barns and build larger ones, and there </a:t>
            </a:r>
            <a:r>
              <a:rPr lang="en-AU" sz="1600" b="1" u="sng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will store all </a:t>
            </a:r>
            <a:r>
              <a:rPr lang="en-AU" sz="1600" b="1" u="sng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grain and </a:t>
            </a:r>
            <a:r>
              <a:rPr lang="en-AU" sz="1600" b="1" u="sng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goods. 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AU" sz="1600" b="1" u="sng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will say to </a:t>
            </a:r>
            <a:r>
              <a:rPr lang="en-AU" sz="1600" b="1" u="sng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soul, “Soul, you have ample goods laid up for many years;  relax, eat, drink, be merry.”  ’</a:t>
            </a:r>
            <a:r>
              <a:rPr lang="en-AU" sz="1600" dirty="0"/>
              <a:t> </a:t>
            </a:r>
            <a:endParaRPr lang="en-AU" sz="16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DD4F29-8565-24C7-50FA-19434E70E6BD}"/>
              </a:ext>
            </a:extLst>
          </p:cNvPr>
          <p:cNvSpPr txBox="1"/>
          <p:nvPr/>
        </p:nvSpPr>
        <p:spPr>
          <a:xfrm>
            <a:off x="1036" y="4131468"/>
            <a:ext cx="9142964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Faith knows that God will provide what we need “Do not be anxious”.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eternal perspective – Live for Jesus today (no matter what the cost) – A heavenly reward…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perspective of death – Eat, drink and be merry, because when I die, that’s it….</a:t>
            </a:r>
          </a:p>
        </p:txBody>
      </p:sp>
    </p:spTree>
    <p:extLst>
      <p:ext uri="{BB962C8B-B14F-4D97-AF65-F5344CB8AC3E}">
        <p14:creationId xmlns:p14="http://schemas.microsoft.com/office/powerpoint/2010/main" val="3076233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  <p:bldP spid="28" grpId="0"/>
      <p:bldP spid="21" grpId="0" animBg="1"/>
      <p:bldP spid="8" grpId="0"/>
      <p:bldP spid="7" grpId="0" uiExpand="1" animBg="1" autoUpdateAnimBg="0"/>
      <p:bldP spid="2" grpId="0" uiExpand="1" build="p"/>
      <p:bldP spid="3" grpId="0"/>
      <p:bldP spid="13" grpId="0" uiExpand="1"/>
      <p:bldP spid="4" grpId="0" animBg="1"/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08757B9-C5FB-0941-BE2B-E7B3378B907E}"/>
              </a:ext>
            </a:extLst>
          </p:cNvPr>
          <p:cNvSpPr txBox="1"/>
          <p:nvPr/>
        </p:nvSpPr>
        <p:spPr>
          <a:xfrm>
            <a:off x="0" y="327700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has just been teaching about things of eternal value – the cost of being a disciple.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bloke wants Jesus to intercede in a dispute over an inheritance (Wants stuff)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239AAA2-BC73-8E4F-A270-77C7E20A042D}"/>
              </a:ext>
            </a:extLst>
          </p:cNvPr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Money;  Possessions;  Savings;  Retirement.     The Soul &amp; being Rich toward God.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A54E7D3-A5E4-D04E-869A-A79186EBE558}"/>
              </a:ext>
            </a:extLst>
          </p:cNvPr>
          <p:cNvSpPr/>
          <p:nvPr/>
        </p:nvSpPr>
        <p:spPr>
          <a:xfrm>
            <a:off x="5724128" y="909049"/>
            <a:ext cx="3312368" cy="63838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one’s life does not consist in the abundance of his possessions.</a:t>
            </a:r>
            <a:r>
              <a:rPr lang="en-AU" sz="1600" dirty="0"/>
              <a:t> </a:t>
            </a:r>
            <a:endParaRPr lang="en-AU" sz="16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A8E247-3A71-1F46-B819-5EDEE95FF7E4}"/>
              </a:ext>
            </a:extLst>
          </p:cNvPr>
          <p:cNvSpPr txBox="1"/>
          <p:nvPr/>
        </p:nvSpPr>
        <p:spPr>
          <a:xfrm>
            <a:off x="0" y="900244"/>
            <a:ext cx="486003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Covetousness:  To want something, I do not have.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1C47C6-AFBA-F8F2-B268-292AB0B76D3B}"/>
              </a:ext>
            </a:extLst>
          </p:cNvPr>
          <p:cNvSpPr txBox="1"/>
          <p:nvPr/>
        </p:nvSpPr>
        <p:spPr>
          <a:xfrm>
            <a:off x="179512" y="1850839"/>
            <a:ext cx="8604448" cy="369332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Australia (one of the richest populations):  A conglomerate of overwhelmingly rich FOOLS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03BC42-1578-B193-E514-218DE1F268DA}"/>
              </a:ext>
            </a:extLst>
          </p:cNvPr>
          <p:cNvSpPr txBox="1"/>
          <p:nvPr/>
        </p:nvSpPr>
        <p:spPr>
          <a:xfrm>
            <a:off x="755576" y="1138886"/>
            <a:ext cx="49685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enemy that sneaks up on us.  Guard against it.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644916-9CC7-BC54-E1B0-89ACE36034F6}"/>
              </a:ext>
            </a:extLst>
          </p:cNvPr>
          <p:cNvSpPr txBox="1"/>
          <p:nvPr/>
        </p:nvSpPr>
        <p:spPr>
          <a:xfrm>
            <a:off x="6394" y="1501318"/>
            <a:ext cx="913760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society so rich:  possessions now assumed as a “right” – Now crave experiences  ( FOMO ) 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2216304-CCAC-0066-34BA-6BD6E60E3F4A}"/>
              </a:ext>
            </a:extLst>
          </p:cNvPr>
          <p:cNvSpPr txBox="1"/>
          <p:nvPr/>
        </p:nvSpPr>
        <p:spPr>
          <a:xfrm>
            <a:off x="683568" y="2219540"/>
            <a:ext cx="8455074" cy="7232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AU" u="sng" dirty="0">
                <a:solidFill>
                  <a:srgbClr val="FFFF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prideful arrogance of wealth</a:t>
            </a:r>
            <a:r>
              <a:rPr lang="en-AU" dirty="0">
                <a:solidFill>
                  <a:srgbClr val="FFFF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“I worked hard to get what I have”</a:t>
            </a:r>
          </a:p>
          <a:p>
            <a:pPr>
              <a:spcAft>
                <a:spcPts val="600"/>
              </a:spcAft>
            </a:pPr>
            <a:r>
              <a:rPr lang="en-AU" u="sng" dirty="0">
                <a:solidFill>
                  <a:srgbClr val="FFFF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truth</a:t>
            </a:r>
            <a:r>
              <a:rPr lang="en-AU" dirty="0">
                <a:solidFill>
                  <a:srgbClr val="FFFF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“God has blessed us.  What I have belongs to God.  Entrusted to us.”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DD4F29-8565-24C7-50FA-19434E70E6BD}"/>
              </a:ext>
            </a:extLst>
          </p:cNvPr>
          <p:cNvSpPr txBox="1"/>
          <p:nvPr/>
        </p:nvSpPr>
        <p:spPr>
          <a:xfrm>
            <a:off x="6394" y="2893147"/>
            <a:ext cx="9142964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Faith knows that God will provide what we need “Do not be anxious”.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eternal perspective – Live for Jesus today (no matter what the cost) – A heavenly reward…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perspective of death – Eat, drink and be merry, because when I die, that’s it….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9C9324-EF59-FCB3-972F-67650BB5728B}"/>
              </a:ext>
            </a:extLst>
          </p:cNvPr>
          <p:cNvSpPr txBox="1"/>
          <p:nvPr/>
        </p:nvSpPr>
        <p:spPr>
          <a:xfrm>
            <a:off x="6394" y="3726571"/>
            <a:ext cx="182930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 FOOL:  </a:t>
            </a:r>
            <a:endParaRPr lang="en-A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ADE919-543B-3643-2DEC-7761ACBF4D8D}"/>
              </a:ext>
            </a:extLst>
          </p:cNvPr>
          <p:cNvSpPr txBox="1"/>
          <p:nvPr/>
        </p:nvSpPr>
        <p:spPr>
          <a:xfrm>
            <a:off x="1547664" y="3754198"/>
            <a:ext cx="758994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Lays-up treasures &amp; spends treasures on oneself, and is </a:t>
            </a:r>
            <a:r>
              <a:rPr lang="en-AU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rich toward God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82AE51-1DC1-7C52-3C35-03C04A204A0D}"/>
              </a:ext>
            </a:extLst>
          </p:cNvPr>
          <p:cNvSpPr txBox="1"/>
          <p:nvPr/>
        </p:nvSpPr>
        <p:spPr>
          <a:xfrm>
            <a:off x="19183" y="4101689"/>
            <a:ext cx="914296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a sin to have wealth…   The sin is to misuse  (selfishly) , what we have been entrusted.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AE27D4-AC52-EB7F-6760-9B902C80655F}"/>
              </a:ext>
            </a:extLst>
          </p:cNvPr>
          <p:cNvSpPr txBox="1"/>
          <p:nvPr/>
        </p:nvSpPr>
        <p:spPr>
          <a:xfrm>
            <a:off x="269776" y="4441773"/>
            <a:ext cx="8604448" cy="646331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Soul (Psyche) is our physical life  –  who we are…</a:t>
            </a:r>
          </a:p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our souls meshing with the Spirit?  Or with the fleshly desires of selfish indulgence?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F74DC2B-F2A3-F8EC-13AB-568F32FA1F7B}"/>
              </a:ext>
            </a:extLst>
          </p:cNvPr>
          <p:cNvSpPr txBox="1"/>
          <p:nvPr/>
        </p:nvSpPr>
        <p:spPr>
          <a:xfrm>
            <a:off x="6612" y="5103418"/>
            <a:ext cx="913099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rich toward God:  To be a selfless, faithful witness for God and His Gospel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14D846B-3A3E-67EE-4B20-7F6BE740BAAA}"/>
              </a:ext>
            </a:extLst>
          </p:cNvPr>
          <p:cNvSpPr txBox="1"/>
          <p:nvPr/>
        </p:nvSpPr>
        <p:spPr>
          <a:xfrm>
            <a:off x="-5358" y="5346405"/>
            <a:ext cx="914935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Rich in:     Time;     Witness;     Service;     Giving (what already belongs to God)</a:t>
            </a:r>
          </a:p>
        </p:txBody>
      </p:sp>
    </p:spTree>
    <p:extLst>
      <p:ext uri="{BB962C8B-B14F-4D97-AF65-F5344CB8AC3E}">
        <p14:creationId xmlns:p14="http://schemas.microsoft.com/office/powerpoint/2010/main" val="2142422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uiExpand="1" build="p" animBg="1"/>
      <p:bldP spid="12" grpId="0"/>
      <p:bldP spid="1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120894</TotalTime>
  <Words>856</Words>
  <Application>Microsoft Macintosh PowerPoint</Application>
  <PresentationFormat>On-screen Show (16:10)</PresentationFormat>
  <Paragraphs>46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2065</cp:revision>
  <cp:lastPrinted>2024-04-05T05:49:35Z</cp:lastPrinted>
  <dcterms:created xsi:type="dcterms:W3CDTF">2016-11-04T06:28:01Z</dcterms:created>
  <dcterms:modified xsi:type="dcterms:W3CDTF">2024-04-05T05:51:58Z</dcterms:modified>
</cp:coreProperties>
</file>